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69" r:id="rId2"/>
    <p:sldId id="257" r:id="rId3"/>
    <p:sldId id="256" r:id="rId4"/>
    <p:sldId id="259" r:id="rId5"/>
    <p:sldId id="261" r:id="rId6"/>
    <p:sldId id="258" r:id="rId7"/>
    <p:sldId id="263" r:id="rId8"/>
    <p:sldId id="275" r:id="rId9"/>
    <p:sldId id="270" r:id="rId10"/>
    <p:sldId id="271" r:id="rId11"/>
    <p:sldId id="274" r:id="rId12"/>
    <p:sldId id="265" r:id="rId13"/>
    <p:sldId id="273" r:id="rId14"/>
  </p:sldIdLst>
  <p:sldSz cx="12192000" cy="6858000"/>
  <p:notesSz cx="6858000" cy="9144000"/>
  <p:embeddedFontLst>
    <p:embeddedFont>
      <p:font typeface="조선일보명조" panose="02030304000000000000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휴먼편지체" panose="02030504000101010101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71726" autoAdjust="0"/>
  </p:normalViewPr>
  <p:slideViewPr>
    <p:cSldViewPr snapToGrid="0">
      <p:cViewPr varScale="1">
        <p:scale>
          <a:sx n="63" d="100"/>
          <a:sy n="63" d="100"/>
        </p:scale>
        <p:origin x="84" y="3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6339D-C783-40B8-A97D-977CF5CE00FE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DA685-3784-4720-B6EE-EDB4C3F0C9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271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안녕하세요 </a:t>
            </a:r>
            <a:r>
              <a:rPr lang="ko-KR" altLang="en-US" dirty="0" err="1"/>
              <a:t>재난레인저팀</a:t>
            </a:r>
            <a:r>
              <a:rPr lang="ko-KR" altLang="en-US" dirty="0"/>
              <a:t> 발표를 맡은 </a:t>
            </a:r>
            <a:r>
              <a:rPr lang="ko-KR" altLang="en-US" dirty="0" err="1"/>
              <a:t>최홍권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dirty="0"/>
              <a:t>발표 시작하도록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DA685-3784-4720-B6EE-EDB4C3F0C9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572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en-US" altLang="ko-KR" dirty="0" smtClean="0"/>
              <a:t>VR </a:t>
            </a:r>
            <a:r>
              <a:rPr lang="ko-KR" altLang="en-US" dirty="0" smtClean="0"/>
              <a:t>콘텐츠와 </a:t>
            </a:r>
            <a:r>
              <a:rPr lang="ko-KR" altLang="en-US" dirty="0" err="1" smtClean="0"/>
              <a:t>립모션의</a:t>
            </a:r>
            <a:r>
              <a:rPr lang="ko-KR" altLang="en-US" dirty="0" smtClean="0"/>
              <a:t> 최종 결합입니다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이를 통해 </a:t>
            </a:r>
            <a:r>
              <a:rPr lang="ko-KR" altLang="en-US" dirty="0" err="1" smtClean="0"/>
              <a:t>립모션을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이용히여</a:t>
            </a:r>
            <a:r>
              <a:rPr lang="ko-KR" altLang="en-US" dirty="0" smtClean="0"/>
              <a:t> 사용자가 콘텐츠 내에서 자유롭게 이동하고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환자 발생 시 주위로 이동하여 버튼 이벤트를 활용한 </a:t>
            </a:r>
            <a:r>
              <a:rPr lang="en-US" altLang="ko-KR" dirty="0" smtClean="0"/>
              <a:t>119</a:t>
            </a:r>
            <a:r>
              <a:rPr lang="ko-KR" altLang="en-US" dirty="0" smtClean="0"/>
              <a:t>신고를 진행하며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심폐소생술 실행 컨텐츠를 최종적으로 구현할 것입니다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다음으로는 더미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현재 제작 완료된 더미에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등 최종적으로 </a:t>
            </a:r>
            <a:r>
              <a:rPr lang="en-US" altLang="ko-KR" dirty="0" smtClean="0"/>
              <a:t>H/W </a:t>
            </a:r>
            <a:r>
              <a:rPr lang="ko-KR" altLang="en-US" dirty="0" smtClean="0"/>
              <a:t>연결을 완료 후 테스트 및 보완할 예정입니다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실제 심폐소생술 </a:t>
            </a:r>
            <a:r>
              <a:rPr lang="ko-KR" altLang="en-US" dirty="0" err="1" smtClean="0"/>
              <a:t>흉부압박에</a:t>
            </a:r>
            <a:r>
              <a:rPr lang="ko-KR" altLang="en-US" dirty="0" smtClean="0"/>
              <a:t> 적합한 압력 </a:t>
            </a:r>
            <a:r>
              <a:rPr lang="ko-KR" altLang="en-US" dirty="0" err="1" smtClean="0"/>
              <a:t>세기값을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Ardunity</a:t>
            </a:r>
            <a:r>
              <a:rPr lang="ko-KR" altLang="en-US" dirty="0" smtClean="0"/>
              <a:t>내의 기준 </a:t>
            </a:r>
            <a:r>
              <a:rPr lang="ko-KR" altLang="en-US" dirty="0" err="1" smtClean="0"/>
              <a:t>압력값으로</a:t>
            </a:r>
            <a:r>
              <a:rPr lang="ko-KR" altLang="en-US" dirty="0" smtClean="0"/>
              <a:t> 하여 더 정밀한 심폐소생술 </a:t>
            </a:r>
          </a:p>
          <a:p>
            <a:r>
              <a:rPr lang="ko-KR" altLang="en-US" dirty="0" smtClean="0"/>
              <a:t>컨텐츠를 개발 할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DA685-3784-4720-B6EE-EDB4C3F0C9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29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이후 추진 일정에 대해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DA685-3784-4720-B6EE-EDB4C3F0C9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899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중간 발표이후 추진 일정 목표입니다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11</a:t>
            </a:r>
            <a:r>
              <a:rPr lang="ko-KR" altLang="en-US" dirty="0"/>
              <a:t>주차와 </a:t>
            </a:r>
            <a:r>
              <a:rPr lang="en-US" altLang="ko-KR" dirty="0"/>
              <a:t>12</a:t>
            </a:r>
            <a:r>
              <a:rPr lang="ko-KR" altLang="en-US" dirty="0"/>
              <a:t>주차에 해당하는 내용을 구현 완료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남은 </a:t>
            </a:r>
            <a:r>
              <a:rPr lang="en-US" altLang="ko-KR" dirty="0"/>
              <a:t>11</a:t>
            </a:r>
            <a:r>
              <a:rPr lang="ko-KR" altLang="en-US" dirty="0"/>
              <a:t>주차와 </a:t>
            </a:r>
            <a:r>
              <a:rPr lang="en-US" altLang="ko-KR" dirty="0"/>
              <a:t>12</a:t>
            </a:r>
            <a:r>
              <a:rPr lang="ko-KR" altLang="en-US" dirty="0"/>
              <a:t>주차에 최종적인 </a:t>
            </a:r>
            <a:r>
              <a:rPr lang="ko-KR" altLang="en-US" dirty="0" err="1"/>
              <a:t>립모션과</a:t>
            </a:r>
            <a:r>
              <a:rPr lang="ko-KR" altLang="en-US" dirty="0"/>
              <a:t> </a:t>
            </a:r>
            <a:r>
              <a:rPr lang="en-US" altLang="ko-KR" dirty="0"/>
              <a:t>VR </a:t>
            </a:r>
            <a:r>
              <a:rPr lang="ko-KR" altLang="en-US" dirty="0"/>
              <a:t>콘텐츠 결합 및 </a:t>
            </a:r>
            <a:r>
              <a:rPr lang="en-US" altLang="ko-KR" dirty="0"/>
              <a:t>VR </a:t>
            </a:r>
            <a:r>
              <a:rPr lang="ko-KR" altLang="en-US" dirty="0"/>
              <a:t>콘텐츠의 보완 및 수정을 추진할 계획입니다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13</a:t>
            </a:r>
            <a:r>
              <a:rPr lang="ko-KR" altLang="en-US" dirty="0"/>
              <a:t>주차 이후 추진일정은 지난 발표때와 동일합니다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DA685-3784-4720-B6EE-EDB4C3F0C9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35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</a:t>
            </a:r>
            <a:r>
              <a:rPr lang="ko-KR" altLang="en-US" dirty="0" err="1"/>
              <a:t>재난레인저팀</a:t>
            </a:r>
            <a:r>
              <a:rPr lang="ko-KR" altLang="en-US" dirty="0"/>
              <a:t> 발표였습니다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DA685-3784-4720-B6EE-EDB4C3F0C9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34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발표는 이러한 순서로 진행하도록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DA685-3784-4720-B6EE-EDB4C3F0C9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767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목표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프로젝트는 </a:t>
            </a:r>
            <a:r>
              <a:rPr lang="en-US" altLang="ko-KR" dirty="0"/>
              <a:t>VR </a:t>
            </a:r>
            <a:r>
              <a:rPr lang="ko-KR" altLang="en-US" dirty="0"/>
              <a:t>헤드셋과 </a:t>
            </a:r>
            <a:r>
              <a:rPr lang="ko-KR" altLang="en-US" dirty="0" err="1"/>
              <a:t>립모션을</a:t>
            </a:r>
            <a:r>
              <a:rPr lang="ko-KR" altLang="en-US" dirty="0"/>
              <a:t> 활용해 심폐소생술을 교육하는 </a:t>
            </a:r>
            <a:r>
              <a:rPr lang="en-US" altLang="ko-KR" dirty="0"/>
              <a:t>VR</a:t>
            </a:r>
            <a:r>
              <a:rPr lang="ko-KR" altLang="en-US" dirty="0" smtClean="0"/>
              <a:t>콘텐츠 개발입니다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DA685-3784-4720-B6EE-EDB4C3F0C9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22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현 진행 상황입니다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프로젝트의 대해 크게 </a:t>
            </a:r>
            <a:r>
              <a:rPr lang="en-US" altLang="ko-KR" dirty="0"/>
              <a:t>VR</a:t>
            </a:r>
            <a:r>
              <a:rPr lang="ko-KR" altLang="en-US" dirty="0"/>
              <a:t>콘텐츠</a:t>
            </a:r>
            <a:r>
              <a:rPr lang="en-US" altLang="ko-KR" dirty="0"/>
              <a:t>, </a:t>
            </a:r>
            <a:r>
              <a:rPr lang="ko-KR" altLang="en-US" dirty="0" err="1"/>
              <a:t>립모션</a:t>
            </a:r>
            <a:r>
              <a:rPr lang="en-US" altLang="ko-KR" dirty="0"/>
              <a:t>, </a:t>
            </a:r>
            <a:r>
              <a:rPr lang="ko-KR" altLang="en-US" dirty="0"/>
              <a:t>하드웨어 더미 네 가지 파트로 설명 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DA685-3784-4720-B6EE-EDB4C3F0C9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79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ko-KR" altLang="en-US" dirty="0" err="1"/>
              <a:t>립모션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영상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영상에서 보이듯이 </a:t>
            </a:r>
            <a:r>
              <a:rPr lang="en-US" altLang="ko-KR" dirty="0"/>
              <a:t>VR </a:t>
            </a:r>
            <a:r>
              <a:rPr lang="ko-KR" altLang="en-US" dirty="0"/>
              <a:t>컨텐츠 내에서 보이는 오브젝트 </a:t>
            </a:r>
            <a:r>
              <a:rPr lang="ko-KR" altLang="en-US" dirty="0" smtClean="0"/>
              <a:t>클릭 </a:t>
            </a:r>
            <a:r>
              <a:rPr lang="ko-KR" altLang="en-US" dirty="0"/>
              <a:t>모션과 </a:t>
            </a:r>
            <a:r>
              <a:rPr lang="ko-KR" altLang="en-US" dirty="0" smtClean="0"/>
              <a:t>버튼 </a:t>
            </a:r>
            <a:r>
              <a:rPr lang="ko-KR" altLang="en-US" dirty="0"/>
              <a:t>이벤트를 제작했습니다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심폐소생술</a:t>
            </a:r>
            <a:r>
              <a:rPr lang="en-US" altLang="ko-KR" dirty="0"/>
              <a:t> </a:t>
            </a:r>
            <a:r>
              <a:rPr lang="ko-KR" altLang="en-US" dirty="0"/>
              <a:t>상황내에서 사용자 신고 컨텐츠에 쓰일 것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**** </a:t>
            </a:r>
            <a:r>
              <a:rPr lang="ko-KR" altLang="en-US" dirty="0"/>
              <a:t>질문 시</a:t>
            </a:r>
            <a:endParaRPr lang="en-US" altLang="ko-KR" dirty="0"/>
          </a:p>
          <a:p>
            <a:r>
              <a:rPr lang="en-US" altLang="ko-KR" dirty="0"/>
              <a:t>CPR Hand Motion </a:t>
            </a:r>
            <a:r>
              <a:rPr lang="ko-KR" altLang="en-US" dirty="0"/>
              <a:t>버그 해결 </a:t>
            </a:r>
            <a:r>
              <a:rPr lang="en-US" altLang="ko-KR" dirty="0"/>
              <a:t>(</a:t>
            </a:r>
            <a:r>
              <a:rPr lang="ko-KR" altLang="en-US" dirty="0"/>
              <a:t>설명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다음과 같은 아이디어를 통해 지난 중간 발표 때 말씀드린 </a:t>
            </a:r>
            <a:r>
              <a:rPr lang="ko-KR" altLang="en-US" dirty="0" err="1"/>
              <a:t>립모션</a:t>
            </a:r>
            <a:r>
              <a:rPr lang="en-US" altLang="ko-KR" dirty="0"/>
              <a:t> </a:t>
            </a:r>
            <a:r>
              <a:rPr lang="ko-KR" altLang="en-US" dirty="0"/>
              <a:t>버그를 해결했습니다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(~~</a:t>
            </a:r>
            <a:r>
              <a:rPr lang="ko-KR" altLang="en-US" dirty="0"/>
              <a:t>설명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****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DA685-3784-4720-B6EE-EDB4C3F0C9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</a:t>
            </a:r>
            <a:r>
              <a:rPr lang="en-US" altLang="ko-KR" dirty="0"/>
              <a:t>VR </a:t>
            </a:r>
            <a:r>
              <a:rPr lang="ko-KR" altLang="en-US" dirty="0"/>
              <a:t>콘텐츠와 </a:t>
            </a:r>
            <a:r>
              <a:rPr lang="en-US" altLang="ko-KR" dirty="0"/>
              <a:t>H/W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지난 중간발표 이후 추진 일정이었던 </a:t>
            </a:r>
            <a:r>
              <a:rPr lang="en-US" altLang="ko-KR" dirty="0"/>
              <a:t>Unity </a:t>
            </a:r>
            <a:r>
              <a:rPr lang="ko-KR" altLang="en-US" dirty="0"/>
              <a:t>상에서의 </a:t>
            </a:r>
            <a:r>
              <a:rPr lang="en-US" altLang="ko-KR" dirty="0"/>
              <a:t>VR </a:t>
            </a:r>
            <a:r>
              <a:rPr lang="ko-KR" altLang="en-US" dirty="0"/>
              <a:t>콘텐츠 내 음향효과 도입 및 </a:t>
            </a:r>
            <a:r>
              <a:rPr lang="en-US" altLang="ko-KR" dirty="0"/>
              <a:t>VR </a:t>
            </a:r>
            <a:r>
              <a:rPr lang="ko-KR" altLang="en-US" dirty="0"/>
              <a:t>콘텐츠의 시각적 효과를 제작했습니다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적합한 심폐소생술을 실시할 수 있도록</a:t>
            </a:r>
            <a:endParaRPr lang="en-US" altLang="ko-KR" dirty="0"/>
          </a:p>
          <a:p>
            <a:r>
              <a:rPr lang="ko-KR" altLang="en-US" dirty="0" err="1"/>
              <a:t>아듀니티라는</a:t>
            </a:r>
            <a:r>
              <a:rPr lang="ko-KR" altLang="en-US" dirty="0"/>
              <a:t> 기술을 활용하여</a:t>
            </a:r>
            <a:r>
              <a:rPr lang="en-US" altLang="ko-KR" dirty="0"/>
              <a:t> </a:t>
            </a:r>
            <a:r>
              <a:rPr lang="ko-KR" altLang="en-US" dirty="0" err="1"/>
              <a:t>아두이노의</a:t>
            </a:r>
            <a:r>
              <a:rPr lang="ko-KR" altLang="en-US" dirty="0"/>
              <a:t> 압력센서에 측정되는 압력의 세기</a:t>
            </a:r>
            <a:r>
              <a:rPr lang="en-US" altLang="ko-KR" dirty="0"/>
              <a:t>, </a:t>
            </a:r>
            <a:r>
              <a:rPr lang="ko-KR" altLang="en-US" dirty="0"/>
              <a:t>빈도</a:t>
            </a:r>
            <a:r>
              <a:rPr lang="en-US" altLang="ko-KR" dirty="0"/>
              <a:t>(</a:t>
            </a:r>
            <a:r>
              <a:rPr lang="ko-KR" altLang="en-US" dirty="0"/>
              <a:t>속도</a:t>
            </a:r>
            <a:r>
              <a:rPr lang="en-US" altLang="ko-KR" dirty="0"/>
              <a:t>), </a:t>
            </a:r>
            <a:r>
              <a:rPr lang="ko-KR" altLang="en-US" dirty="0"/>
              <a:t>횟수 </a:t>
            </a:r>
            <a:r>
              <a:rPr lang="ko-KR" altLang="en-US" dirty="0" smtClean="0"/>
              <a:t>데이터를</a:t>
            </a:r>
            <a:endParaRPr lang="en-US" altLang="ko-KR" dirty="0" smtClean="0"/>
          </a:p>
          <a:p>
            <a:r>
              <a:rPr lang="ko-KR" altLang="en-US" dirty="0" err="1" smtClean="0"/>
              <a:t>유니티에</a:t>
            </a:r>
            <a:r>
              <a:rPr lang="ko-KR" altLang="en-US" dirty="0" smtClean="0"/>
              <a:t> </a:t>
            </a:r>
            <a:r>
              <a:rPr lang="ko-KR" altLang="en-US" dirty="0"/>
              <a:t>통신하여 그에 </a:t>
            </a:r>
            <a:r>
              <a:rPr lang="ko-KR" altLang="en-US" dirty="0" smtClean="0"/>
              <a:t>적절한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음향효과가 </a:t>
            </a:r>
            <a:r>
              <a:rPr lang="en-US" altLang="ko-KR" dirty="0"/>
              <a:t>VR </a:t>
            </a:r>
            <a:r>
              <a:rPr lang="ko-KR" altLang="en-US" dirty="0"/>
              <a:t>콘텐츠 내 나오도록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사용자가 심폐소생술의 진행정도를 파악 할 수 있도록 게이지 바를 만들어 압박 횟수가 증가함에 따라 게이지 바가 상승하고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목표 압박 횟수에 달성 </a:t>
            </a:r>
            <a:r>
              <a:rPr lang="ko-KR" altLang="en-US" dirty="0" smtClean="0"/>
              <a:t>시 사이렌 음향효과와</a:t>
            </a:r>
            <a:r>
              <a:rPr lang="ko-KR" altLang="en-US" baseline="0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미션 완료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문구</a:t>
            </a:r>
            <a:r>
              <a:rPr lang="en-US" altLang="ko-KR" dirty="0" smtClean="0"/>
              <a:t> </a:t>
            </a:r>
            <a:r>
              <a:rPr lang="ko-KR" altLang="en-US" dirty="0"/>
              <a:t>등의 시각적 효과가 나타나도록 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선 설명 후 영상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DA685-3784-4720-B6EE-EDB4C3F0C9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721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마지막으로 심폐소생술 더미 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지난 중간 발표 때 보여드렸던 집게를 활용한 더미를 최종적으로 제작 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기존의 압력센서</a:t>
            </a:r>
            <a:r>
              <a:rPr lang="en-US" altLang="ko-KR" dirty="0"/>
              <a:t>,</a:t>
            </a:r>
            <a:r>
              <a:rPr lang="ko-KR" altLang="en-US" dirty="0"/>
              <a:t> 집게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체어슈즈를</a:t>
            </a:r>
            <a:r>
              <a:rPr lang="ko-KR" altLang="en-US" dirty="0"/>
              <a:t> 활용한 더미 내부에는 </a:t>
            </a:r>
            <a:r>
              <a:rPr lang="ko-KR" altLang="en-US" dirty="0" err="1"/>
              <a:t>아이클레이를</a:t>
            </a:r>
            <a:r>
              <a:rPr lang="ko-KR" altLang="en-US" dirty="0"/>
              <a:t> 사용하여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더미 내부가 더 튼튼하고 집게도 더 원활하게 움직일 수 있도록 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더미 </a:t>
            </a:r>
            <a:r>
              <a:rPr lang="ko-KR" altLang="en-US" dirty="0"/>
              <a:t>외관에는 여러 베개 와 쿠션을 구매한 후 실제 흉부 압박 시 유사한 촉감과 탄성력이 있는 폼 베개를 사용했습니다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폼 베개를 부분 절단 후 더미 내부 위에 덮어 씌웠습니다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 후 압박 부분을 표시하기 위해 마커를 부착했습니다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DA685-3784-4720-B6EE-EDB4C3F0C9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36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실행 </a:t>
            </a:r>
            <a:r>
              <a:rPr lang="ko-KR" altLang="en-US" dirty="0" smtClean="0"/>
              <a:t>예시 영상입니다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DA685-3784-4720-B6EE-EDB4C3F0C9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293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저희 프로젝트의 진행 예정에 대해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DA685-3784-4720-B6EE-EDB4C3F0C9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0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1267-70AC-46E8-95B1-36700201843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4EBC-D401-4DB9-9AC3-3EAA4B818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085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1267-70AC-46E8-95B1-36700201843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4EBC-D401-4DB9-9AC3-3EAA4B818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44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1267-70AC-46E8-95B1-36700201843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4EBC-D401-4DB9-9AC3-3EAA4B818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33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1267-70AC-46E8-95B1-36700201843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4EBC-D401-4DB9-9AC3-3EAA4B818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404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1267-70AC-46E8-95B1-36700201843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4EBC-D401-4DB9-9AC3-3EAA4B818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768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1267-70AC-46E8-95B1-36700201843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4EBC-D401-4DB9-9AC3-3EAA4B818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726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1267-70AC-46E8-95B1-36700201843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4EBC-D401-4DB9-9AC3-3EAA4B818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98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1267-70AC-46E8-95B1-36700201843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4EBC-D401-4DB9-9AC3-3EAA4B818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084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1267-70AC-46E8-95B1-36700201843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4EBC-D401-4DB9-9AC3-3EAA4B818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5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1267-70AC-46E8-95B1-36700201843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4EBC-D401-4DB9-9AC3-3EAA4B818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140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1267-70AC-46E8-95B1-36700201843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4EBC-D401-4DB9-9AC3-3EAA4B818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88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41267-70AC-46E8-95B1-36700201843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74EBC-D401-4DB9-9AC3-3EAA4B818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23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F45BBE3-CCC5-4EF0-B7A1-4491DACD3E07}"/>
              </a:ext>
            </a:extLst>
          </p:cNvPr>
          <p:cNvSpPr/>
          <p:nvPr/>
        </p:nvSpPr>
        <p:spPr>
          <a:xfrm>
            <a:off x="0" y="-189782"/>
            <a:ext cx="12192000" cy="704778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A9996-10BF-4866-819B-CF38F7F14723}"/>
              </a:ext>
            </a:extLst>
          </p:cNvPr>
          <p:cNvSpPr/>
          <p:nvPr/>
        </p:nvSpPr>
        <p:spPr>
          <a:xfrm>
            <a:off x="4880040" y="2254108"/>
            <a:ext cx="2160000" cy="2160000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E3F562-12EB-4A06-ACED-6C5DAB416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921" y="2807001"/>
            <a:ext cx="2864239" cy="1061003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재난</a:t>
            </a:r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레인저</a:t>
            </a:r>
            <a:endParaRPr lang="ko-KR" altLang="en-US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BE41CE52-6A0E-4BC7-BDC9-A6B3A9DBC202}"/>
              </a:ext>
            </a:extLst>
          </p:cNvPr>
          <p:cNvSpPr txBox="1">
            <a:spLocks/>
          </p:cNvSpPr>
          <p:nvPr/>
        </p:nvSpPr>
        <p:spPr>
          <a:xfrm>
            <a:off x="4602497" y="5066272"/>
            <a:ext cx="2849436" cy="436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이은미 </a:t>
            </a:r>
            <a:r>
              <a:rPr lang="en-US" altLang="ko-KR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</a:t>
            </a:r>
            <a:r>
              <a:rPr lang="ko-KR" altLang="en-US" sz="20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임채희</a:t>
            </a:r>
            <a:r>
              <a:rPr lang="ko-KR" altLang="en-US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</a:t>
            </a:r>
            <a:r>
              <a:rPr lang="ko-KR" altLang="en-US" sz="20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최홍권</a:t>
            </a:r>
            <a:endParaRPr lang="ko-KR" altLang="en-US" sz="20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80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3390B-36F8-4CCA-BE4F-02E6F28B1989}"/>
              </a:ext>
            </a:extLst>
          </p:cNvPr>
          <p:cNvSpPr/>
          <p:nvPr/>
        </p:nvSpPr>
        <p:spPr>
          <a:xfrm>
            <a:off x="829410" y="1485402"/>
            <a:ext cx="2880000" cy="28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93793BC-3BCE-4995-847C-5D70B8825033}"/>
              </a:ext>
            </a:extLst>
          </p:cNvPr>
          <p:cNvSpPr/>
          <p:nvPr/>
        </p:nvSpPr>
        <p:spPr>
          <a:xfrm>
            <a:off x="8335654" y="1446394"/>
            <a:ext cx="2880000" cy="28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292BE3D-78A3-4B46-B8B6-00DC8F39ADC3}"/>
              </a:ext>
            </a:extLst>
          </p:cNvPr>
          <p:cNvSpPr/>
          <p:nvPr/>
        </p:nvSpPr>
        <p:spPr>
          <a:xfrm>
            <a:off x="4582532" y="1485402"/>
            <a:ext cx="2880000" cy="28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012218-7E27-44BC-A811-DEF4ADBBE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63" y="2053086"/>
            <a:ext cx="2296106" cy="15151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B68917-586C-4250-939C-0E3C26FBF1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741" y="2053086"/>
            <a:ext cx="1913385" cy="187029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3276B7-C7C1-491F-9BC3-BB6CA1303D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981" y="1867410"/>
            <a:ext cx="1858297" cy="1858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347425-E30E-4D1E-A347-A8D832EE3A82}"/>
              </a:ext>
            </a:extLst>
          </p:cNvPr>
          <p:cNvSpPr txBox="1"/>
          <p:nvPr/>
        </p:nvSpPr>
        <p:spPr>
          <a:xfrm>
            <a:off x="635944" y="946392"/>
            <a:ext cx="70200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VR</a:t>
            </a:r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+ </a:t>
            </a:r>
            <a:r>
              <a:rPr lang="en-US" altLang="ko-KR" sz="2800" b="1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LeapMotion</a:t>
            </a:r>
            <a:endParaRPr lang="en-US" altLang="ko-KR" sz="2800" b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CPR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지정위치 이동 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신고 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심폐소생술 시행 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631BB3-0112-426D-8D18-7A75940B4124}"/>
              </a:ext>
            </a:extLst>
          </p:cNvPr>
          <p:cNvSpPr txBox="1"/>
          <p:nvPr/>
        </p:nvSpPr>
        <p:spPr>
          <a:xfrm>
            <a:off x="7849463" y="946392"/>
            <a:ext cx="38417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더미</a:t>
            </a:r>
            <a:endParaRPr lang="en-US" altLang="ko-KR" sz="2800" b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800" b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H/W </a:t>
            </a:r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최종 연결</a:t>
            </a:r>
            <a:endParaRPr lang="en-US" altLang="ko-KR" sz="28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8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573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7 L -4.16667E-7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2.08333E-7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4" grpId="0" animBg="1"/>
      <p:bldP spid="15" grpId="0" animBg="1"/>
      <p:bldP spid="6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91C453D-7A6C-4246-B51D-70315F236D03}"/>
              </a:ext>
            </a:extLst>
          </p:cNvPr>
          <p:cNvSpPr/>
          <p:nvPr/>
        </p:nvSpPr>
        <p:spPr>
          <a:xfrm>
            <a:off x="0" y="-189782"/>
            <a:ext cx="12192000" cy="7047781"/>
          </a:xfrm>
          <a:prstGeom prst="rect">
            <a:avLst/>
          </a:prstGeom>
          <a:solidFill>
            <a:schemeClr val="bg2">
              <a:lumMod val="2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68759" y="2798211"/>
            <a:ext cx="2743199" cy="1261578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추진 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708D0-B7F6-49DF-9FCA-B22A33866D12}"/>
              </a:ext>
            </a:extLst>
          </p:cNvPr>
          <p:cNvSpPr txBox="1"/>
          <p:nvPr/>
        </p:nvSpPr>
        <p:spPr>
          <a:xfrm>
            <a:off x="5584723" y="2290379"/>
            <a:ext cx="511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</a:t>
            </a:r>
            <a:endParaRPr lang="ko-KR" altLang="en-US" sz="6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14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EF4C81A-BBB3-4662-86C1-B4072DE6E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551718"/>
              </p:ext>
            </p:extLst>
          </p:nvPr>
        </p:nvGraphicFramePr>
        <p:xfrm>
          <a:off x="585135" y="365125"/>
          <a:ext cx="11021729" cy="61022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40607">
                  <a:extLst>
                    <a:ext uri="{9D8B030D-6E8A-4147-A177-3AD203B41FA5}">
                      <a16:colId xmlns:a16="http://schemas.microsoft.com/office/drawing/2014/main" val="1427034505"/>
                    </a:ext>
                  </a:extLst>
                </a:gridCol>
                <a:gridCol w="7379398">
                  <a:extLst>
                    <a:ext uri="{9D8B030D-6E8A-4147-A177-3AD203B41FA5}">
                      <a16:colId xmlns:a16="http://schemas.microsoft.com/office/drawing/2014/main" val="2894631867"/>
                    </a:ext>
                  </a:extLst>
                </a:gridCol>
                <a:gridCol w="1801724">
                  <a:extLst>
                    <a:ext uri="{9D8B030D-6E8A-4147-A177-3AD203B41FA5}">
                      <a16:colId xmlns:a16="http://schemas.microsoft.com/office/drawing/2014/main" val="2518467628"/>
                    </a:ext>
                  </a:extLst>
                </a:gridCol>
              </a:tblGrid>
              <a:tr h="411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세부내용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70077"/>
                  </a:ext>
                </a:extLst>
              </a:tr>
              <a:tr h="652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 err="1"/>
                        <a:t>립모션</a:t>
                      </a:r>
                      <a:r>
                        <a:rPr lang="ko-KR" altLang="en-US" sz="1400" dirty="0"/>
                        <a:t> 버그 수정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유니티</a:t>
                      </a: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 err="1"/>
                        <a:t>아두이노</a:t>
                      </a:r>
                      <a:r>
                        <a:rPr lang="ko-KR" altLang="en-US" sz="1400" dirty="0"/>
                        <a:t> 통신 실험</a:t>
                      </a:r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차 발표</a:t>
                      </a:r>
                      <a:endParaRPr lang="ko-KR" altLang="en-US" sz="12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247309"/>
                  </a:ext>
                </a:extLst>
              </a:tr>
              <a:tr h="652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 err="1"/>
                        <a:t>립모션</a:t>
                      </a:r>
                      <a:r>
                        <a:rPr lang="ko-KR" altLang="en-US" sz="1400" dirty="0"/>
                        <a:t> 버그 수정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심폐소생술 더미 제작</a:t>
                      </a:r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830540"/>
                  </a:ext>
                </a:extLst>
              </a:tr>
              <a:tr h="652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 err="1"/>
                        <a:t>립모션과</a:t>
                      </a:r>
                      <a:r>
                        <a:rPr lang="en-US" altLang="ko-KR" sz="1400" dirty="0"/>
                        <a:t> VR </a:t>
                      </a:r>
                      <a:r>
                        <a:rPr lang="ko-KR" altLang="en-US" sz="1400" dirty="0"/>
                        <a:t>콘텐츠 결합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-VR</a:t>
                      </a:r>
                      <a:r>
                        <a:rPr lang="ko-KR" altLang="en-US" sz="1400" dirty="0"/>
                        <a:t>콘텐츠의 보완 및 수정</a:t>
                      </a:r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970157"/>
                  </a:ext>
                </a:extLst>
              </a:tr>
              <a:tr h="652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 err="1"/>
                        <a:t>립모션과</a:t>
                      </a:r>
                      <a:r>
                        <a:rPr lang="en-US" altLang="ko-KR" sz="1400" dirty="0"/>
                        <a:t> VR </a:t>
                      </a:r>
                      <a:r>
                        <a:rPr lang="ko-KR" altLang="en-US" sz="1400" dirty="0"/>
                        <a:t>콘텐츠 결합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음향 효과 용 음성 제작</a:t>
                      </a:r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차 발표</a:t>
                      </a:r>
                      <a:endParaRPr lang="ko-KR" altLang="en-US" sz="12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330308"/>
                  </a:ext>
                </a:extLst>
              </a:tr>
              <a:tr h="652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11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콘텐츠에 음향효과 도입 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 err="1"/>
                        <a:t>아두이노와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VR</a:t>
                      </a:r>
                      <a:r>
                        <a:rPr lang="ko-KR" altLang="en-US" sz="1400" dirty="0"/>
                        <a:t>콘텐츠 통신 연결</a:t>
                      </a:r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762100"/>
                  </a:ext>
                </a:extLst>
              </a:tr>
              <a:tr h="387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12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 err="1"/>
                        <a:t>아두이노</a:t>
                      </a:r>
                      <a:r>
                        <a:rPr lang="ko-KR" altLang="en-US" sz="1400" dirty="0"/>
                        <a:t> 전송 값에 따른 시각적 효과 제작</a:t>
                      </a:r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155351"/>
                  </a:ext>
                </a:extLst>
              </a:tr>
              <a:tr h="387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13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최종 테스트 및 보완</a:t>
                      </a:r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최종발표</a:t>
                      </a:r>
                      <a:endParaRPr lang="ko-KR" altLang="en-US" sz="12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047404"/>
                  </a:ext>
                </a:extLst>
              </a:tr>
              <a:tr h="3668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14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보고서 작성</a:t>
                      </a:r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019252"/>
                  </a:ext>
                </a:extLst>
              </a:tr>
              <a:tr h="3668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15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보고서 수정 및 제출</a:t>
                      </a:r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보고서 제출</a:t>
                      </a:r>
                      <a:endParaRPr lang="ko-KR" altLang="en-US" sz="12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169984"/>
                  </a:ext>
                </a:extLst>
              </a:tr>
              <a:tr h="38706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*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한이음</a:t>
                      </a:r>
                      <a:r>
                        <a:rPr lang="ko-KR" altLang="en-US" sz="1600" dirty="0"/>
                        <a:t> 개설 신청 완료</a:t>
                      </a:r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8974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36B03BC9-5729-4D5E-9686-60578D8FD4D6}"/>
              </a:ext>
            </a:extLst>
          </p:cNvPr>
          <p:cNvSpPr/>
          <p:nvPr/>
        </p:nvSpPr>
        <p:spPr>
          <a:xfrm>
            <a:off x="0" y="0"/>
            <a:ext cx="12192000" cy="7066844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247CFC-68D7-4470-9926-EABA9919B3D3}"/>
              </a:ext>
            </a:extLst>
          </p:cNvPr>
          <p:cNvSpPr/>
          <p:nvPr/>
        </p:nvSpPr>
        <p:spPr>
          <a:xfrm>
            <a:off x="4831643" y="3013298"/>
            <a:ext cx="2607735" cy="37253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94AE47-2315-402C-8BE3-3D17399AAE25}"/>
              </a:ext>
            </a:extLst>
          </p:cNvPr>
          <p:cNvSpPr/>
          <p:nvPr/>
        </p:nvSpPr>
        <p:spPr>
          <a:xfrm>
            <a:off x="4828495" y="4868352"/>
            <a:ext cx="2607735" cy="151392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BBD30E1-6C16-49E2-9CA6-DE9B6EA15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438319"/>
              </p:ext>
            </p:extLst>
          </p:nvPr>
        </p:nvGraphicFramePr>
        <p:xfrm>
          <a:off x="585134" y="365125"/>
          <a:ext cx="11021729" cy="57896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40607">
                  <a:extLst>
                    <a:ext uri="{9D8B030D-6E8A-4147-A177-3AD203B41FA5}">
                      <a16:colId xmlns:a16="http://schemas.microsoft.com/office/drawing/2014/main" val="1427034505"/>
                    </a:ext>
                  </a:extLst>
                </a:gridCol>
                <a:gridCol w="7379398">
                  <a:extLst>
                    <a:ext uri="{9D8B030D-6E8A-4147-A177-3AD203B41FA5}">
                      <a16:colId xmlns:a16="http://schemas.microsoft.com/office/drawing/2014/main" val="2894631867"/>
                    </a:ext>
                  </a:extLst>
                </a:gridCol>
                <a:gridCol w="1801724">
                  <a:extLst>
                    <a:ext uri="{9D8B030D-6E8A-4147-A177-3AD203B41FA5}">
                      <a16:colId xmlns:a16="http://schemas.microsoft.com/office/drawing/2014/main" val="2518467628"/>
                    </a:ext>
                  </a:extLst>
                </a:gridCol>
              </a:tblGrid>
              <a:tr h="411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세부내용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70077"/>
                  </a:ext>
                </a:extLst>
              </a:tr>
              <a:tr h="652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 err="1"/>
                        <a:t>립모션</a:t>
                      </a:r>
                      <a:r>
                        <a:rPr lang="ko-KR" altLang="en-US" sz="1400" dirty="0"/>
                        <a:t> 버그 수정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유니티</a:t>
                      </a: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 err="1"/>
                        <a:t>아두이노</a:t>
                      </a:r>
                      <a:r>
                        <a:rPr lang="ko-KR" altLang="en-US" sz="1400" dirty="0"/>
                        <a:t> 통신 실험</a:t>
                      </a:r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차 발표</a:t>
                      </a:r>
                      <a:endParaRPr lang="ko-KR" altLang="en-US" sz="12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247309"/>
                  </a:ext>
                </a:extLst>
              </a:tr>
              <a:tr h="652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 err="1"/>
                        <a:t>립모션</a:t>
                      </a:r>
                      <a:r>
                        <a:rPr lang="ko-KR" altLang="en-US" sz="1400" dirty="0"/>
                        <a:t> 버그 수정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심폐소생술 더미 제작</a:t>
                      </a:r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830540"/>
                  </a:ext>
                </a:extLst>
              </a:tr>
              <a:tr h="652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 err="1"/>
                        <a:t>립모션과</a:t>
                      </a:r>
                      <a:r>
                        <a:rPr lang="en-US" altLang="ko-KR" sz="1400" dirty="0"/>
                        <a:t> VR </a:t>
                      </a:r>
                      <a:r>
                        <a:rPr lang="ko-KR" altLang="en-US" sz="1400" dirty="0"/>
                        <a:t>콘텐츠 결합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-VR</a:t>
                      </a:r>
                      <a:r>
                        <a:rPr lang="ko-KR" altLang="en-US" sz="1400" dirty="0"/>
                        <a:t>콘텐츠의 보완 및 수정</a:t>
                      </a:r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970157"/>
                  </a:ext>
                </a:extLst>
              </a:tr>
              <a:tr h="652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 err="1"/>
                        <a:t>립모션과</a:t>
                      </a:r>
                      <a:r>
                        <a:rPr lang="en-US" altLang="ko-KR" sz="1400" dirty="0"/>
                        <a:t> VR </a:t>
                      </a:r>
                      <a:r>
                        <a:rPr lang="ko-KR" altLang="en-US" sz="1400" dirty="0"/>
                        <a:t>콘텐츠 결합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음향 효과 용 음성 제작</a:t>
                      </a:r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차 발표</a:t>
                      </a:r>
                      <a:endParaRPr lang="ko-KR" altLang="en-US" sz="12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330308"/>
                  </a:ext>
                </a:extLst>
              </a:tr>
              <a:tr h="418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11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 err="1"/>
                        <a:t>립모션과</a:t>
                      </a:r>
                      <a:r>
                        <a:rPr lang="en-US" altLang="ko-KR" sz="1400" dirty="0"/>
                        <a:t> VR </a:t>
                      </a:r>
                      <a:r>
                        <a:rPr lang="ko-KR" altLang="en-US" sz="1400" dirty="0"/>
                        <a:t>콘텐츠 결합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762100"/>
                  </a:ext>
                </a:extLst>
              </a:tr>
              <a:tr h="387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12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-VR</a:t>
                      </a:r>
                      <a:r>
                        <a:rPr lang="ko-KR" altLang="en-US" sz="1400" dirty="0"/>
                        <a:t>콘텐츠의 보완 및 수정</a:t>
                      </a:r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155351"/>
                  </a:ext>
                </a:extLst>
              </a:tr>
              <a:tr h="387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13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최종 테스트 및 보완</a:t>
                      </a:r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최종발표</a:t>
                      </a:r>
                      <a:endParaRPr lang="ko-KR" altLang="en-US" sz="12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047404"/>
                  </a:ext>
                </a:extLst>
              </a:tr>
              <a:tr h="3668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14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보고서 작성</a:t>
                      </a:r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019252"/>
                  </a:ext>
                </a:extLst>
              </a:tr>
              <a:tr h="3668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15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보고서 수정 및 제출</a:t>
                      </a:r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보고서 제출</a:t>
                      </a:r>
                      <a:endParaRPr lang="ko-KR" altLang="en-US" sz="12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169984"/>
                  </a:ext>
                </a:extLst>
              </a:tr>
              <a:tr h="38706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*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한이음</a:t>
                      </a:r>
                      <a:r>
                        <a:rPr lang="ko-KR" altLang="en-US" sz="1600" dirty="0"/>
                        <a:t> 개설 신청 완료</a:t>
                      </a:r>
                      <a:endParaRPr lang="ko-KR" altLang="en-US" sz="16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8974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966A7D-C692-438A-95E0-A3C33795289B}"/>
              </a:ext>
            </a:extLst>
          </p:cNvPr>
          <p:cNvSpPr/>
          <p:nvPr/>
        </p:nvSpPr>
        <p:spPr>
          <a:xfrm>
            <a:off x="624645" y="6086066"/>
            <a:ext cx="11021729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94A5B5-9C91-4786-8646-A805169476FD}"/>
              </a:ext>
            </a:extLst>
          </p:cNvPr>
          <p:cNvSpPr/>
          <p:nvPr/>
        </p:nvSpPr>
        <p:spPr>
          <a:xfrm>
            <a:off x="4828495" y="4106599"/>
            <a:ext cx="2607735" cy="82547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36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6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E3F562-12EB-4A06-ACED-6C5DAB416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880" y="2898498"/>
            <a:ext cx="2864239" cy="106100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Thank</a:t>
            </a:r>
            <a:b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You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13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477" y="244788"/>
            <a:ext cx="2556000" cy="1404000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43313" y="1932016"/>
            <a:ext cx="2505373" cy="528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  </a:t>
            </a:r>
            <a:r>
              <a:rPr lang="ko-KR" altLang="en-US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현 진행 상황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0649" y="2460039"/>
            <a:ext cx="27601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Leap </a:t>
            </a:r>
            <a:r>
              <a:rPr lang="en-US" altLang="ko-KR" dirty="0">
                <a:solidFill>
                  <a:schemeClr val="bg1"/>
                </a:solidFill>
              </a:rPr>
              <a:t>Motion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VR </a:t>
            </a:r>
            <a:r>
              <a:rPr lang="ko-KR" altLang="en-US" dirty="0">
                <a:solidFill>
                  <a:schemeClr val="bg1"/>
                </a:solidFill>
              </a:rPr>
              <a:t>콘텐츠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H/W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더미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5CBD7ED-DDA2-4D6F-AE58-C967849C3586}"/>
              </a:ext>
            </a:extLst>
          </p:cNvPr>
          <p:cNvCxnSpPr/>
          <p:nvPr/>
        </p:nvCxnSpPr>
        <p:spPr>
          <a:xfrm flipV="1">
            <a:off x="304800" y="6328793"/>
            <a:ext cx="11608777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366DB66-B0BA-4FEE-B457-BB2B40F6C265}"/>
              </a:ext>
            </a:extLst>
          </p:cNvPr>
          <p:cNvCxnSpPr/>
          <p:nvPr/>
        </p:nvCxnSpPr>
        <p:spPr>
          <a:xfrm flipV="1">
            <a:off x="304800" y="1440964"/>
            <a:ext cx="11608777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DC82B26-7ED9-483F-B208-9393A667D462}"/>
              </a:ext>
            </a:extLst>
          </p:cNvPr>
          <p:cNvSpPr txBox="1">
            <a:spLocks/>
          </p:cNvSpPr>
          <p:nvPr/>
        </p:nvSpPr>
        <p:spPr>
          <a:xfrm>
            <a:off x="4843312" y="5290354"/>
            <a:ext cx="2505373" cy="528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  </a:t>
            </a:r>
            <a:r>
              <a:rPr lang="ko-KR" altLang="en-US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추진 일정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3A134A93-AE03-4F13-988B-65B8809D5481}"/>
              </a:ext>
            </a:extLst>
          </p:cNvPr>
          <p:cNvSpPr txBox="1">
            <a:spLocks/>
          </p:cNvSpPr>
          <p:nvPr/>
        </p:nvSpPr>
        <p:spPr>
          <a:xfrm>
            <a:off x="4843312" y="4618044"/>
            <a:ext cx="2505373" cy="528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 </a:t>
            </a:r>
            <a:r>
              <a:rPr lang="ko-KR" altLang="en-US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진행 예정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189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541867"/>
            <a:ext cx="9144000" cy="161343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VR </a:t>
            </a:r>
            <a:r>
              <a:rPr lang="ko-KR" altLang="en-US" sz="4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헤드셋 </a:t>
            </a:r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과</a:t>
            </a:r>
            <a:r>
              <a:rPr lang="ko-KR" altLang="en-US" sz="4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4000" b="1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립모션</a:t>
            </a:r>
            <a:r>
              <a:rPr lang="ko-KR" altLang="en-US" sz="4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</a:t>
            </a:r>
            <a:r>
              <a:rPr lang="ko-KR" altLang="en-US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응용한</a:t>
            </a:r>
            <a:r>
              <a:rPr lang="ko-KR" altLang="en-US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심폐소생술</a:t>
            </a:r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교육 콘텐츠 및 </a:t>
            </a:r>
            <a:r>
              <a:rPr lang="en-US" altLang="ko-KR" sz="4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HW</a:t>
            </a:r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3390B-36F8-4CCA-BE4F-02E6F28B1989}"/>
              </a:ext>
            </a:extLst>
          </p:cNvPr>
          <p:cNvSpPr/>
          <p:nvPr/>
        </p:nvSpPr>
        <p:spPr>
          <a:xfrm>
            <a:off x="884902" y="2492598"/>
            <a:ext cx="2880000" cy="28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93793BC-3BCE-4995-847C-5D70B8825033}"/>
              </a:ext>
            </a:extLst>
          </p:cNvPr>
          <p:cNvSpPr/>
          <p:nvPr/>
        </p:nvSpPr>
        <p:spPr>
          <a:xfrm>
            <a:off x="8314773" y="2467712"/>
            <a:ext cx="2880000" cy="28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292BE3D-78A3-4B46-B8B6-00DC8F39ADC3}"/>
              </a:ext>
            </a:extLst>
          </p:cNvPr>
          <p:cNvSpPr/>
          <p:nvPr/>
        </p:nvSpPr>
        <p:spPr>
          <a:xfrm>
            <a:off x="4656000" y="2492598"/>
            <a:ext cx="2880000" cy="28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012218-7E27-44BC-A811-DEF4ADBBE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55" y="3060282"/>
            <a:ext cx="2296106" cy="15151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B68917-586C-4250-939C-0E3C26FBF1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209" y="3060282"/>
            <a:ext cx="1913385" cy="187029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3276B7-C7C1-491F-9BC3-BB6CA1303D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100" y="2888728"/>
            <a:ext cx="1858297" cy="18582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6C5CB7-73D1-4E4D-A8A2-83C34F267F88}"/>
              </a:ext>
            </a:extLst>
          </p:cNvPr>
          <p:cNvSpPr txBox="1"/>
          <p:nvPr/>
        </p:nvSpPr>
        <p:spPr>
          <a:xfrm>
            <a:off x="4656000" y="1025416"/>
            <a:ext cx="321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 목표</a:t>
            </a:r>
          </a:p>
        </p:txBody>
      </p:sp>
    </p:spTree>
    <p:extLst>
      <p:ext uri="{BB962C8B-B14F-4D97-AF65-F5344CB8AC3E}">
        <p14:creationId xmlns:p14="http://schemas.microsoft.com/office/powerpoint/2010/main" val="142649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4" grpId="0" animBg="1"/>
      <p:bldP spid="15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91C453D-7A6C-4246-B51D-70315F236D03}"/>
              </a:ext>
            </a:extLst>
          </p:cNvPr>
          <p:cNvSpPr/>
          <p:nvPr/>
        </p:nvSpPr>
        <p:spPr>
          <a:xfrm>
            <a:off x="0" y="-189782"/>
            <a:ext cx="12192000" cy="7047781"/>
          </a:xfrm>
          <a:prstGeom prst="rect">
            <a:avLst/>
          </a:prstGeom>
          <a:solidFill>
            <a:schemeClr val="bg2">
              <a:lumMod val="2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68759" y="2798211"/>
            <a:ext cx="2743199" cy="1261578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현 진행 상황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708D0-B7F6-49DF-9FCA-B22A33866D12}"/>
              </a:ext>
            </a:extLst>
          </p:cNvPr>
          <p:cNvSpPr txBox="1"/>
          <p:nvPr/>
        </p:nvSpPr>
        <p:spPr>
          <a:xfrm>
            <a:off x="5584723" y="2290379"/>
            <a:ext cx="511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endParaRPr lang="ko-KR" altLang="en-US" sz="6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6624A-6B1B-4D2A-B09F-9BC972F79469}"/>
              </a:ext>
            </a:extLst>
          </p:cNvPr>
          <p:cNvSpPr txBox="1"/>
          <p:nvPr/>
        </p:nvSpPr>
        <p:spPr>
          <a:xfrm>
            <a:off x="4468759" y="3893575"/>
            <a:ext cx="274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VR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콘텐츠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</a:t>
            </a:r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LeapMotion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H/W /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더미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96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0000" y="656104"/>
            <a:ext cx="3763297" cy="825444"/>
          </a:xfrm>
        </p:spPr>
        <p:txBody>
          <a:bodyPr>
            <a:normAutofit/>
          </a:bodyPr>
          <a:lstStyle/>
          <a:p>
            <a:r>
              <a:rPr lang="en-US" altLang="ko-KR" sz="40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LeapMotion</a:t>
            </a:r>
            <a:r>
              <a:rPr lang="en-US" altLang="ko-KR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7C1C1BD-22CD-423F-92EE-7E17513AA6F6}"/>
              </a:ext>
            </a:extLst>
          </p:cNvPr>
          <p:cNvCxnSpPr/>
          <p:nvPr/>
        </p:nvCxnSpPr>
        <p:spPr>
          <a:xfrm flipV="1">
            <a:off x="291611" y="517652"/>
            <a:ext cx="1160877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558A97-2C59-4AB0-8ABC-9B349F021307}"/>
              </a:ext>
            </a:extLst>
          </p:cNvPr>
          <p:cNvCxnSpPr/>
          <p:nvPr/>
        </p:nvCxnSpPr>
        <p:spPr>
          <a:xfrm flipV="1">
            <a:off x="291611" y="6176963"/>
            <a:ext cx="1160877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912142-6765-4CC5-92F6-86D47AB4882F}"/>
              </a:ext>
            </a:extLst>
          </p:cNvPr>
          <p:cNvSpPr txBox="1"/>
          <p:nvPr/>
        </p:nvSpPr>
        <p:spPr>
          <a:xfrm>
            <a:off x="8898194" y="2858064"/>
            <a:ext cx="2094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Button</a:t>
            </a:r>
            <a:endParaRPr lang="en-US" altLang="ko-KR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Object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버튼 구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611" y="1481548"/>
            <a:ext cx="7540200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9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9999" y="724966"/>
            <a:ext cx="7377741" cy="62854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VR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콘텐츠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+ H/W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22956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989F376-AA94-4B0B-BB68-D7C7E80ADE43}"/>
              </a:ext>
            </a:extLst>
          </p:cNvPr>
          <p:cNvCxnSpPr/>
          <p:nvPr/>
        </p:nvCxnSpPr>
        <p:spPr>
          <a:xfrm flipV="1">
            <a:off x="291611" y="517652"/>
            <a:ext cx="1160877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F02AEC3-18C9-4AB7-8A59-F6E7E3B5B745}"/>
              </a:ext>
            </a:extLst>
          </p:cNvPr>
          <p:cNvCxnSpPr/>
          <p:nvPr/>
        </p:nvCxnSpPr>
        <p:spPr>
          <a:xfrm flipV="1">
            <a:off x="291611" y="6176963"/>
            <a:ext cx="1160877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5E430C-5979-4798-8D64-914B30E9345D}"/>
              </a:ext>
            </a:extLst>
          </p:cNvPr>
          <p:cNvSpPr txBox="1"/>
          <p:nvPr/>
        </p:nvSpPr>
        <p:spPr>
          <a:xfrm>
            <a:off x="8729576" y="1030343"/>
            <a:ext cx="2261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Ardunity</a:t>
            </a:r>
            <a:endParaRPr lang="en-US" altLang="ko-KR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CE0F9-5A19-4C44-AD51-58B0011891E0}"/>
              </a:ext>
            </a:extLst>
          </p:cNvPr>
          <p:cNvSpPr txBox="1"/>
          <p:nvPr/>
        </p:nvSpPr>
        <p:spPr>
          <a:xfrm>
            <a:off x="8531386" y="4469642"/>
            <a:ext cx="2724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Unity</a:t>
            </a:r>
          </a:p>
          <a:p>
            <a:pPr algn="ctr"/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음향효과 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시각적 효과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B3238-DB57-4157-9C54-4B5DA141434C}"/>
              </a:ext>
            </a:extLst>
          </p:cNvPr>
          <p:cNvSpPr txBox="1"/>
          <p:nvPr/>
        </p:nvSpPr>
        <p:spPr>
          <a:xfrm>
            <a:off x="8796199" y="2500310"/>
            <a:ext cx="2195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Arduino</a:t>
            </a:r>
          </a:p>
          <a:p>
            <a:pPr algn="ctr"/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세기 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속도 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횟수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D1F96772-08EC-4BFB-94D5-B8C697535F0B}"/>
              </a:ext>
            </a:extLst>
          </p:cNvPr>
          <p:cNvSpPr/>
          <p:nvPr/>
        </p:nvSpPr>
        <p:spPr>
          <a:xfrm>
            <a:off x="9679206" y="3429000"/>
            <a:ext cx="429313" cy="928690"/>
          </a:xfrm>
          <a:prstGeom prst="downArrow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CPR 구현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611" y="1522956"/>
            <a:ext cx="7570693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6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1" grpId="0"/>
      <p:bldP spid="12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786590"/>
            <a:ext cx="5993920" cy="904098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심폐소생술 더미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3327202-6905-4243-A267-719856C7B727}"/>
              </a:ext>
            </a:extLst>
          </p:cNvPr>
          <p:cNvCxnSpPr/>
          <p:nvPr/>
        </p:nvCxnSpPr>
        <p:spPr>
          <a:xfrm flipV="1">
            <a:off x="291611" y="517652"/>
            <a:ext cx="1160877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6D680A5-C009-4B25-8FA2-6918D047C5DF}"/>
              </a:ext>
            </a:extLst>
          </p:cNvPr>
          <p:cNvCxnSpPr/>
          <p:nvPr/>
        </p:nvCxnSpPr>
        <p:spPr>
          <a:xfrm flipV="1">
            <a:off x="291611" y="6176963"/>
            <a:ext cx="1160877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C0D7F43-D61B-4075-9C9F-E105BDDF12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7920" y="1688229"/>
            <a:ext cx="7680002" cy="42549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80EC2C-6F1E-46DC-B802-3FD824A035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21" y="1688229"/>
            <a:ext cx="7560000" cy="42525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CDBFB3-E9A9-472E-9D05-1314AB94F0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35849"/>
          <a:stretch/>
        </p:blipFill>
        <p:spPr>
          <a:xfrm rot="5400000">
            <a:off x="3971930" y="1178442"/>
            <a:ext cx="4248135" cy="527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8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786590"/>
            <a:ext cx="5993920" cy="904098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심폐소생술 더미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3327202-6905-4243-A267-719856C7B727}"/>
              </a:ext>
            </a:extLst>
          </p:cNvPr>
          <p:cNvCxnSpPr/>
          <p:nvPr/>
        </p:nvCxnSpPr>
        <p:spPr>
          <a:xfrm flipV="1">
            <a:off x="291611" y="517652"/>
            <a:ext cx="1160877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6D680A5-C009-4B25-8FA2-6918D047C5DF}"/>
              </a:ext>
            </a:extLst>
          </p:cNvPr>
          <p:cNvCxnSpPr/>
          <p:nvPr/>
        </p:nvCxnSpPr>
        <p:spPr>
          <a:xfrm flipV="1">
            <a:off x="291611" y="6176963"/>
            <a:ext cx="1160877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더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3972067" y="29947"/>
            <a:ext cx="4247859" cy="75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4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91C453D-7A6C-4246-B51D-70315F236D03}"/>
              </a:ext>
            </a:extLst>
          </p:cNvPr>
          <p:cNvSpPr/>
          <p:nvPr/>
        </p:nvSpPr>
        <p:spPr>
          <a:xfrm>
            <a:off x="0" y="-189782"/>
            <a:ext cx="12192000" cy="7047781"/>
          </a:xfrm>
          <a:prstGeom prst="rect">
            <a:avLst/>
          </a:prstGeom>
          <a:solidFill>
            <a:schemeClr val="bg2">
              <a:lumMod val="2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68759" y="2798211"/>
            <a:ext cx="2743199" cy="1261578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진행 예정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708D0-B7F6-49DF-9FCA-B22A33866D12}"/>
              </a:ext>
            </a:extLst>
          </p:cNvPr>
          <p:cNvSpPr txBox="1"/>
          <p:nvPr/>
        </p:nvSpPr>
        <p:spPr>
          <a:xfrm>
            <a:off x="5584723" y="2290379"/>
            <a:ext cx="511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endParaRPr lang="ko-KR" altLang="en-US" sz="6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2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750</Words>
  <Application>Microsoft Office PowerPoint</Application>
  <PresentationFormat>와이드스크린</PresentationFormat>
  <Paragraphs>171</Paragraphs>
  <Slides>13</Slides>
  <Notes>13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조선일보명조</vt:lpstr>
      <vt:lpstr>맑은 고딕</vt:lpstr>
      <vt:lpstr>Arial</vt:lpstr>
      <vt:lpstr>휴먼편지체</vt:lpstr>
      <vt:lpstr>-윤고딕330</vt:lpstr>
      <vt:lpstr>Office 테마</vt:lpstr>
      <vt:lpstr>재난 레인저</vt:lpstr>
      <vt:lpstr>Contents</vt:lpstr>
      <vt:lpstr>VR 헤드셋 과 립모션 을 응용한 심폐소생술 교육 콘텐츠 및 HW 개발</vt:lpstr>
      <vt:lpstr>현 진행 상황</vt:lpstr>
      <vt:lpstr>LeapMotion </vt:lpstr>
      <vt:lpstr>VR 콘텐츠 + H/W</vt:lpstr>
      <vt:lpstr>심폐소생술 더미</vt:lpstr>
      <vt:lpstr>심폐소생술 더미</vt:lpstr>
      <vt:lpstr>진행 예정</vt:lpstr>
      <vt:lpstr>PowerPoint 프레젠테이션</vt:lpstr>
      <vt:lpstr>추진 일정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 헤드셋과 립모션을 응용한 심폐소생술 교육 어플리케이션 및 HW 개발</dc:title>
  <dc:creator>Windows 사용자</dc:creator>
  <cp:lastModifiedBy>Windows 사용자</cp:lastModifiedBy>
  <cp:revision>66</cp:revision>
  <dcterms:created xsi:type="dcterms:W3CDTF">2018-05-11T08:11:40Z</dcterms:created>
  <dcterms:modified xsi:type="dcterms:W3CDTF">2018-05-14T12:54:01Z</dcterms:modified>
</cp:coreProperties>
</file>